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9" r:id="rId16"/>
    <p:sldId id="269" r:id="rId17"/>
    <p:sldId id="270" r:id="rId18"/>
    <p:sldId id="271" r:id="rId19"/>
    <p:sldId id="278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2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4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4" Type="http://schemas.openxmlformats.org/officeDocument/2006/relationships/image" Target="../media/image4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4" Type="http://schemas.openxmlformats.org/officeDocument/2006/relationships/image" Target="../media/image5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F77EF0-93BB-4A71-84BD-4DD542C088A0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4DB2A-D4EB-44BD-AF91-AA9201123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F70B32-D021-4F6E-9FD9-DDDA28987772}" type="datetimeFigureOut">
              <a:rPr lang="en-US" smtClean="0"/>
              <a:pPr/>
              <a:t>8/1/2013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68652-988F-47D8-83F0-2A39FC0606A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1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0.bin"/><Relationship Id="rId5" Type="http://schemas.openxmlformats.org/officeDocument/2006/relationships/oleObject" Target="../embeddings/oleObject19.bin"/><Relationship Id="rId4" Type="http://schemas.openxmlformats.org/officeDocument/2006/relationships/oleObject" Target="../embeddings/oleObject18.bin"/><Relationship Id="rId9" Type="http://schemas.openxmlformats.org/officeDocument/2006/relationships/oleObject" Target="../embeddings/oleObject2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7.bin"/><Relationship Id="rId5" Type="http://schemas.openxmlformats.org/officeDocument/2006/relationships/oleObject" Target="../embeddings/oleObject26.bin"/><Relationship Id="rId4" Type="http://schemas.openxmlformats.org/officeDocument/2006/relationships/oleObject" Target="../embeddings/oleObject25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29.bin"/><Relationship Id="rId4" Type="http://schemas.openxmlformats.org/officeDocument/2006/relationships/oleObject" Target="../embeddings/oleObject2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3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33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7.bin"/><Relationship Id="rId5" Type="http://schemas.openxmlformats.org/officeDocument/2006/relationships/oleObject" Target="../embeddings/oleObject36.bin"/><Relationship Id="rId4" Type="http://schemas.openxmlformats.org/officeDocument/2006/relationships/oleObject" Target="../embeddings/oleObject3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1.v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5" Type="http://schemas.openxmlformats.org/officeDocument/2006/relationships/oleObject" Target="../embeddings/oleObject41.bin"/><Relationship Id="rId4" Type="http://schemas.openxmlformats.org/officeDocument/2006/relationships/oleObject" Target="../embeddings/oleObject40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44.bin"/><Relationship Id="rId4" Type="http://schemas.openxmlformats.org/officeDocument/2006/relationships/oleObject" Target="../embeddings/oleObject4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48.bin"/><Relationship Id="rId5" Type="http://schemas.openxmlformats.org/officeDocument/2006/relationships/oleObject" Target="../embeddings/oleObject47.bin"/><Relationship Id="rId4" Type="http://schemas.openxmlformats.org/officeDocument/2006/relationships/oleObject" Target="../embeddings/oleObject46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1" y="304800"/>
            <a:ext cx="845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SPHERICALLY – SYMMETRIC PRESSURE  FREE COLLAPSE  OF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WHITE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BLACK HOLE IN THE VECTOR MODEL FOR GRAVITATIONAL FIELD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8200" y="1619071"/>
            <a:ext cx="754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Vo  Van  </a:t>
            </a: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On -   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University  of   Thu  </a:t>
            </a:r>
            <a:r>
              <a:rPr lang="en-US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Dau</a:t>
            </a:r>
            <a:r>
              <a:rPr lang="en-US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Mot, Vietnam</a:t>
            </a:r>
            <a:endParaRPr lang="en-US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2333685"/>
            <a:ext cx="80772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ABSTRACT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	In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talk, first we present briefly about white – black hole in the Vector model for gravitational field, then 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present the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spherically – symmetric pressure free collapse of a white – black hole in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 model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from the point of view of an observer at infinity and on the surface of the star. The obtained results have some differences compared with that in the spherically – symmetric pressure free collapse of the black holes. We have also obtained the metric of space – time in the white – black hole in modified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Eddington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Finkelstein coordinates and modified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Kruskal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Szekeres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coordinates. </a:t>
            </a:r>
          </a:p>
          <a:p>
            <a:pPr algn="just"/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92162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OUTLINE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95400"/>
            <a:ext cx="8763000" cy="52578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white-black hole in the vector model for gravitational field</a:t>
            </a:r>
          </a:p>
          <a:p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spherically –symmetric pressure free collapse of the white- black hole</a:t>
            </a:r>
          </a:p>
          <a:p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metric of space – time of the white – black hole in modified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Eddington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Finkelstein coordinates</a:t>
            </a:r>
          </a:p>
          <a:p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metric of space – time of the white – black hole in modified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Kruskal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Szekeres</a:t>
            </a:r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coordinates</a:t>
            </a:r>
          </a:p>
          <a:p>
            <a:r>
              <a:rPr 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Discussion</a:t>
            </a:r>
          </a:p>
          <a:p>
            <a:endParaRPr lang="en-US" sz="28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b="1" dirty="0" smtClean="0">
              <a:solidFill>
                <a:srgbClr val="0000FF"/>
              </a:solidFill>
            </a:endParaRPr>
          </a:p>
          <a:p>
            <a:endParaRPr lang="en-US" sz="2800" b="1" dirty="0" smtClean="0">
              <a:solidFill>
                <a:srgbClr val="0000FF"/>
              </a:solidFill>
            </a:endParaRPr>
          </a:p>
          <a:p>
            <a:endParaRPr lang="en-US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203537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WHITE- BLACK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HOLE IN THE VECTOR MODEL FOR THE GRAVITATIONAL FIELD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1021140"/>
            <a:ext cx="8839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the vector model for gravitational field, we assume that the gravitational field is a vector field, its source is the gravitational mass of matter. We use the following modified Einstein’s equation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describe the interaction between gravitational field and matter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[1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 algn="just"/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762000" y="2667000"/>
          <a:ext cx="7184571" cy="1143000"/>
        </p:xfrm>
        <a:graphic>
          <a:graphicData uri="http://schemas.openxmlformats.org/presentationml/2006/ole">
            <p:oleObj spid="_x0000_s18542" r:id="rId3" imgW="2514600" imgH="406400" progId="Equation.DSMT4">
              <p:embed/>
            </p:oleObj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84731" y="3963412"/>
            <a:ext cx="911166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: the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curvature tensor of space - time, 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the scalar curvature</a:t>
            </a: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: the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metric tensor of space-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: the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energy- momentum tensor of matter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: the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energy – momentum tensor of the gravitational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field,</a:t>
            </a: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: Newton’s gravitational constant,</a:t>
            </a: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: a constant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this model.</a:t>
            </a:r>
          </a:p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449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126827372"/>
              </p:ext>
            </p:extLst>
          </p:nvPr>
        </p:nvGraphicFramePr>
        <p:xfrm>
          <a:off x="228600" y="3962400"/>
          <a:ext cx="594359" cy="512378"/>
        </p:xfrm>
        <a:graphic>
          <a:graphicData uri="http://schemas.openxmlformats.org/presentationml/2006/ole">
            <p:oleObj spid="_x0000_s18543" r:id="rId4" imgW="266469" imgH="241091" progId="Equation.DSMT4">
              <p:embed/>
            </p:oleObj>
          </a:graphicData>
        </a:graphic>
      </p:graphicFrame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451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22988818"/>
              </p:ext>
            </p:extLst>
          </p:nvPr>
        </p:nvGraphicFramePr>
        <p:xfrm>
          <a:off x="228600" y="4419600"/>
          <a:ext cx="460248" cy="442546"/>
        </p:xfrm>
        <a:graphic>
          <a:graphicData uri="http://schemas.openxmlformats.org/presentationml/2006/ole">
            <p:oleObj spid="_x0000_s18544" r:id="rId5" imgW="253890" imgH="241195" progId="Equation.DSMT4">
              <p:embed/>
            </p:oleObj>
          </a:graphicData>
        </a:graphic>
      </p:graphicFrame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453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03693476"/>
              </p:ext>
            </p:extLst>
          </p:nvPr>
        </p:nvGraphicFramePr>
        <p:xfrm>
          <a:off x="228600" y="4800600"/>
          <a:ext cx="533400" cy="325244"/>
        </p:xfrm>
        <a:graphic>
          <a:graphicData uri="http://schemas.openxmlformats.org/presentationml/2006/ole">
            <p:oleObj spid="_x0000_s18545" r:id="rId6" imgW="393529" imgH="241195" progId="Equation.DSMT4">
              <p:embed/>
            </p:oleObj>
          </a:graphicData>
        </a:graphic>
      </p:graphicFrame>
      <p:sp>
        <p:nvSpPr>
          <p:cNvPr id="18456" name="Rectangle 24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455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33553893"/>
              </p:ext>
            </p:extLst>
          </p:nvPr>
        </p:nvGraphicFramePr>
        <p:xfrm>
          <a:off x="228600" y="5181600"/>
          <a:ext cx="518160" cy="381000"/>
        </p:xfrm>
        <a:graphic>
          <a:graphicData uri="http://schemas.openxmlformats.org/presentationml/2006/ole">
            <p:oleObj spid="_x0000_s18546" r:id="rId7" imgW="330057" imgH="241195" progId="Equation.DSMT4">
              <p:embed/>
            </p:oleObj>
          </a:graphicData>
        </a:graphic>
      </p:graphicFrame>
      <p:graphicFrame>
        <p:nvGraphicFramePr>
          <p:cNvPr id="18457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77863934"/>
              </p:ext>
            </p:extLst>
          </p:nvPr>
        </p:nvGraphicFramePr>
        <p:xfrm>
          <a:off x="152400" y="5791200"/>
          <a:ext cx="457200" cy="457200"/>
        </p:xfrm>
        <a:graphic>
          <a:graphicData uri="http://schemas.openxmlformats.org/presentationml/2006/ole">
            <p:oleObj spid="_x0000_s18547" r:id="rId8" imgW="177492" imgH="177492" progId="Equation.DSMT4">
              <p:embed/>
            </p:oleObj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8229600" y="3124200"/>
            <a:ext cx="6110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(1) </a:t>
            </a:r>
            <a:endParaRPr lang="en-US" sz="2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304800"/>
            <a:ext cx="8686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From the  equation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(1)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we have obtained the metric tensor of space – time outside a non rotating, non charged spherically symmetric object as follows 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[2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3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pPr algn="just"/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409" name="Object 1"/>
          <p:cNvGraphicFramePr>
            <a:graphicFrameLocks noChangeAspect="1"/>
          </p:cNvGraphicFramePr>
          <p:nvPr/>
        </p:nvGraphicFramePr>
        <p:xfrm>
          <a:off x="228600" y="1524000"/>
          <a:ext cx="8749990" cy="838200"/>
        </p:xfrm>
        <a:graphic>
          <a:graphicData uri="http://schemas.openxmlformats.org/presentationml/2006/ole">
            <p:oleObj spid="_x0000_s17480" r:id="rId3" imgW="6146800" imgH="571500" progId="Equation.DSMT4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458200" y="19812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4731" y="2514600"/>
            <a:ext cx="86544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baseline="-25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the gravitational mass of the object.</a:t>
            </a:r>
          </a:p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From experimental data in the Solar system, we have found that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4] </a:t>
            </a:r>
            <a:endParaRPr lang="en-US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term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equal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zero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when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41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55037889"/>
              </p:ext>
            </p:extLst>
          </p:nvPr>
        </p:nvGraphicFramePr>
        <p:xfrm>
          <a:off x="1600200" y="3886200"/>
          <a:ext cx="609600" cy="609600"/>
        </p:xfrm>
        <a:graphic>
          <a:graphicData uri="http://schemas.openxmlformats.org/presentationml/2006/ole">
            <p:oleObj spid="_x0000_s17481" r:id="rId4" imgW="228600" imgH="228600" progId="Equation.DSMT4">
              <p:embed/>
            </p:oleObj>
          </a:graphicData>
        </a:graphic>
      </p:graphicFrame>
      <p:sp>
        <p:nvSpPr>
          <p:cNvPr id="17419" name="Rectangle 11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418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25103200"/>
              </p:ext>
            </p:extLst>
          </p:nvPr>
        </p:nvGraphicFramePr>
        <p:xfrm>
          <a:off x="2133600" y="3352800"/>
          <a:ext cx="1248509" cy="457201"/>
        </p:xfrm>
        <a:graphic>
          <a:graphicData uri="http://schemas.openxmlformats.org/presentationml/2006/ole">
            <p:oleObj spid="_x0000_s17482" r:id="rId5" imgW="672808" imgH="253890" progId="Equation.DSMT4">
              <p:embed/>
            </p:oleObj>
          </a:graphicData>
        </a:graphic>
      </p:graphicFrame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422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87143203"/>
              </p:ext>
            </p:extLst>
          </p:nvPr>
        </p:nvGraphicFramePr>
        <p:xfrm>
          <a:off x="4953000" y="3733800"/>
          <a:ext cx="3477637" cy="838200"/>
        </p:xfrm>
        <a:graphic>
          <a:graphicData uri="http://schemas.openxmlformats.org/presentationml/2006/ole">
            <p:oleObj spid="_x0000_s17483" r:id="rId6" imgW="1562100" imgH="444500" progId="Equation.DSMT4">
              <p:embed/>
            </p:oleObj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8371661" y="3957935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7539" y="4572000"/>
            <a:ext cx="8468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(3)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two positive roots: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31" name="Picture 2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85950" y="5181600"/>
            <a:ext cx="481965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8294717" y="5562600"/>
            <a:ext cx="6206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400" dirty="0">
                <a:solidFill>
                  <a:srgbClr val="FF0000"/>
                </a:solidFill>
                <a:latin typeface="+mj-lt"/>
              </a:rPr>
              <a:t>(4)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1000" y="762000"/>
            <a:ext cx="8229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With                 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 the Sun (with gravitational mass                             )                                                 </a:t>
            </a:r>
          </a:p>
          <a:p>
            <a:pPr lvl="0"/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 object with gravitational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mass 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i="1" baseline="-25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403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34415519"/>
              </p:ext>
            </p:extLst>
          </p:nvPr>
        </p:nvGraphicFramePr>
        <p:xfrm>
          <a:off x="1219200" y="838200"/>
          <a:ext cx="1241879" cy="352425"/>
        </p:xfrm>
        <a:graphic>
          <a:graphicData uri="http://schemas.openxmlformats.org/presentationml/2006/ole">
            <p:oleObj spid="_x0000_s16476" r:id="rId3" imgW="710891" imgH="190417" progId="Equation.DSMT4">
              <p:embed/>
            </p:oleObj>
          </a:graphicData>
        </a:graphic>
      </p:graphicFrame>
      <p:sp>
        <p:nvSpPr>
          <p:cNvPr id="16408" name="Rectangle 2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412" name="Rectangle 28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411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64249931"/>
              </p:ext>
            </p:extLst>
          </p:nvPr>
        </p:nvGraphicFramePr>
        <p:xfrm>
          <a:off x="5410200" y="1143000"/>
          <a:ext cx="1905000" cy="472179"/>
        </p:xfrm>
        <a:graphic>
          <a:graphicData uri="http://schemas.openxmlformats.org/presentationml/2006/ole">
            <p:oleObj spid="_x0000_s16477" r:id="rId4" imgW="1104421" imgH="266584" progId="Equation.DSMT4">
              <p:embed/>
            </p:oleObj>
          </a:graphicData>
        </a:graphic>
      </p:graphicFrame>
      <p:sp>
        <p:nvSpPr>
          <p:cNvPr id="16414" name="Rectangle 30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413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252119"/>
              </p:ext>
            </p:extLst>
          </p:nvPr>
        </p:nvGraphicFramePr>
        <p:xfrm>
          <a:off x="1184275" y="1828800"/>
          <a:ext cx="2397125" cy="762000"/>
        </p:xfrm>
        <a:graphic>
          <a:graphicData uri="http://schemas.openxmlformats.org/presentationml/2006/ole">
            <p:oleObj spid="_x0000_s16478" name="Equation" r:id="rId5" imgW="838080" imgH="228600" progId="Equation.DSMT4">
              <p:embed/>
            </p:oleObj>
          </a:graphicData>
        </a:graphic>
      </p:graphicFrame>
      <p:sp>
        <p:nvSpPr>
          <p:cNvPr id="16416" name="Rectangle 3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415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23022943"/>
              </p:ext>
            </p:extLst>
          </p:nvPr>
        </p:nvGraphicFramePr>
        <p:xfrm>
          <a:off x="4130675" y="1828800"/>
          <a:ext cx="2498725" cy="685800"/>
        </p:xfrm>
        <a:graphic>
          <a:graphicData uri="http://schemas.openxmlformats.org/presentationml/2006/ole">
            <p:oleObj spid="_x0000_s16479" name="Equation" r:id="rId6" imgW="850680" imgH="228600" progId="Equation.DSMT4">
              <p:embed/>
            </p:oleObj>
          </a:graphicData>
        </a:graphic>
      </p:graphicFrame>
      <p:sp>
        <p:nvSpPr>
          <p:cNvPr id="16419" name="Rectangle 35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457200" y="3810000"/>
          <a:ext cx="8229600" cy="1295400"/>
        </p:xfrm>
        <a:graphic>
          <a:graphicData uri="http://schemas.openxmlformats.org/presentationml/2006/ole">
            <p:oleObj spid="_x0000_s16481" name="Equation" r:id="rId7" imgW="2781000" imgH="4698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escription: Graph2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44511" y="990600"/>
            <a:ext cx="6629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8222" y="5181600"/>
            <a:ext cx="89695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 1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At the radius 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r2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the object becomes a black hole, but when it collapses to the radius 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r1</a:t>
            </a:r>
            <a:r>
              <a:rPr lang="en-US" sz="24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the object is visible and becomes a white hole .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000" y="381000"/>
            <a:ext cx="42114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graph of            in the fig.1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361" name="Object 1"/>
          <p:cNvGraphicFramePr>
            <a:graphicFrameLocks noChangeAspect="1"/>
          </p:cNvGraphicFramePr>
          <p:nvPr/>
        </p:nvGraphicFramePr>
        <p:xfrm>
          <a:off x="2667000" y="304800"/>
          <a:ext cx="685800" cy="685800"/>
        </p:xfrm>
        <a:graphic>
          <a:graphicData uri="http://schemas.openxmlformats.org/presentationml/2006/ole">
            <p:oleObj spid="_x0000_s15376" r:id="rId4" imgW="228600" imgH="2286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76200"/>
            <a:ext cx="8763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SPHERICALLY – SYMMETRIC  PRESSURE FREE COLLAPSE  OF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WHITE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BLACK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HOLE 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" y="1295400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Metric (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2) is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not only valid outside the star but also, by continuity of the metric, at the surface of the star. So if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=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R(t)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the radius of this star and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dedicate: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we have: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380999" y="3124200"/>
          <a:ext cx="8153401" cy="861491"/>
        </p:xfrm>
        <a:graphic>
          <a:graphicData uri="http://schemas.openxmlformats.org/presentationml/2006/ole">
            <p:oleObj spid="_x0000_s14401" name="Equation" r:id="rId3" imgW="5054400" imgH="533160" progId="Equation.DSMT4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534400" y="3276600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1344" y="4267200"/>
            <a:ext cx="89326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Because of zero pressure and spherical symmetry on the surface, a point on the surface follows a 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radial time-like geodesic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so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34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09353136"/>
              </p:ext>
            </p:extLst>
          </p:nvPr>
        </p:nvGraphicFramePr>
        <p:xfrm>
          <a:off x="298174" y="5105400"/>
          <a:ext cx="768626" cy="304800"/>
        </p:xfrm>
        <a:graphic>
          <a:graphicData uri="http://schemas.openxmlformats.org/presentationml/2006/ole">
            <p:oleObj spid="_x0000_s14402" name="Equation" r:id="rId4" imgW="558720" imgH="215640" progId="Equation.DSMT4">
              <p:embed/>
            </p:oleObj>
          </a:graphicData>
        </a:graphic>
      </p:graphicFrame>
      <p:sp>
        <p:nvSpPr>
          <p:cNvPr id="14343" name="Rectangle 7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342" name="Object 6"/>
          <p:cNvGraphicFramePr>
            <a:graphicFrameLocks noChangeAspect="1"/>
          </p:cNvGraphicFramePr>
          <p:nvPr/>
        </p:nvGraphicFramePr>
        <p:xfrm>
          <a:off x="1706217" y="5029200"/>
          <a:ext cx="1341783" cy="381000"/>
        </p:xfrm>
        <a:graphic>
          <a:graphicData uri="http://schemas.openxmlformats.org/presentationml/2006/ole">
            <p:oleObj spid="_x0000_s14403" r:id="rId5" imgW="774364" imgH="215806" progId="Equation.DSMT4">
              <p:embed/>
            </p:oleObj>
          </a:graphicData>
        </a:graphic>
      </p:graphicFrame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0" y="0"/>
            <a:ext cx="18473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344" name="Object 8"/>
          <p:cNvGraphicFramePr>
            <a:graphicFrameLocks noChangeAspect="1"/>
          </p:cNvGraphicFramePr>
          <p:nvPr/>
        </p:nvGraphicFramePr>
        <p:xfrm>
          <a:off x="713014" y="5791200"/>
          <a:ext cx="7821386" cy="914400"/>
        </p:xfrm>
        <a:graphic>
          <a:graphicData uri="http://schemas.openxmlformats.org/presentationml/2006/ole">
            <p:oleObj spid="_x0000_s14404" r:id="rId6" imgW="4559300" imgH="533400" progId="Equation.DSMT4">
              <p:embed/>
            </p:oleObj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534400" y="5939135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(6)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Object 15"/>
          <p:cNvGraphicFramePr>
            <a:graphicFrameLocks noChangeAspect="1"/>
          </p:cNvGraphicFramePr>
          <p:nvPr/>
        </p:nvGraphicFramePr>
        <p:xfrm>
          <a:off x="4514850" y="3340100"/>
          <a:ext cx="114300" cy="177800"/>
        </p:xfrm>
        <a:graphic>
          <a:graphicData uri="http://schemas.openxmlformats.org/presentationml/2006/ole">
            <p:oleObj spid="_x0000_s14405" name="Equation" r:id="rId7" imgW="114120" imgH="177480" progId="Equation.DSMT4">
              <p:embed/>
            </p:oleObj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/>
        </p:nvGraphicFramePr>
        <p:xfrm>
          <a:off x="4514850" y="3340100"/>
          <a:ext cx="114300" cy="177800"/>
        </p:xfrm>
        <a:graphic>
          <a:graphicData uri="http://schemas.openxmlformats.org/presentationml/2006/ole">
            <p:oleObj spid="_x0000_s14406" name="Equation" r:id="rId8" imgW="114120" imgH="177480" progId="Equation.DSMT4">
              <p:embed/>
            </p:oleObj>
          </a:graphicData>
        </a:graphic>
      </p:graphicFrame>
      <p:graphicFrame>
        <p:nvGraphicFramePr>
          <p:cNvPr id="18" name="Object 17"/>
          <p:cNvGraphicFramePr>
            <a:graphicFrameLocks noChangeAspect="1"/>
          </p:cNvGraphicFramePr>
          <p:nvPr/>
        </p:nvGraphicFramePr>
        <p:xfrm>
          <a:off x="3124200" y="2057400"/>
          <a:ext cx="5867400" cy="914400"/>
        </p:xfrm>
        <a:graphic>
          <a:graphicData uri="http://schemas.openxmlformats.org/presentationml/2006/ole">
            <p:oleObj spid="_x0000_s14407" name="Equation" r:id="rId9" imgW="2019240" imgH="393480" progId="Equation.DSMT4">
              <p:embed/>
            </p:oleObj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1066800" y="5029200"/>
            <a:ext cx="681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28600"/>
            <a:ext cx="86314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Because         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is a Killing vector, we have conservation of energy 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1676400" y="201930"/>
          <a:ext cx="533400" cy="560070"/>
        </p:xfrm>
        <a:graphic>
          <a:graphicData uri="http://schemas.openxmlformats.org/presentationml/2006/ole">
            <p:oleObj spid="_x0000_s13376" r:id="rId3" imgW="203024" imgH="406048" progId="Equation.DSMT4">
              <p:embed/>
            </p:oleObj>
          </a:graphicData>
        </a:graphic>
      </p:graphicFrame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1066799" y="838200"/>
          <a:ext cx="1324429" cy="762000"/>
        </p:xfrm>
        <a:graphic>
          <a:graphicData uri="http://schemas.openxmlformats.org/presentationml/2006/ole">
            <p:oleObj spid="_x0000_s13377" r:id="rId4" imgW="698197" imgH="406224" progId="Equation.DSMT4">
              <p:embed/>
            </p:oleObj>
          </a:graphicData>
        </a:graphic>
      </p:graphicFrame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317" name="Object 5"/>
          <p:cNvGraphicFramePr>
            <a:graphicFrameLocks noChangeAspect="1"/>
          </p:cNvGraphicFramePr>
          <p:nvPr/>
        </p:nvGraphicFramePr>
        <p:xfrm>
          <a:off x="990600" y="1676400"/>
          <a:ext cx="4508740" cy="1066800"/>
        </p:xfrm>
        <a:graphic>
          <a:graphicData uri="http://schemas.openxmlformats.org/presentationml/2006/ole">
            <p:oleObj spid="_x0000_s13378" r:id="rId5" imgW="2133600" imgH="495300" progId="Equation.DSMT4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219261" y="1752600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(7)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724" y="2819400"/>
            <a:ext cx="4032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Replace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(7)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we have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319" name="Object 7"/>
          <p:cNvGraphicFramePr>
            <a:graphicFrameLocks noChangeAspect="1"/>
          </p:cNvGraphicFramePr>
          <p:nvPr/>
        </p:nvGraphicFramePr>
        <p:xfrm>
          <a:off x="381000" y="3581400"/>
          <a:ext cx="7924800" cy="1032933"/>
        </p:xfrm>
        <a:graphic>
          <a:graphicData uri="http://schemas.openxmlformats.org/presentationml/2006/ole">
            <p:oleObj spid="_x0000_s13379" name="Equation" r:id="rId6" imgW="4457520" imgH="571320" progId="Equation.DSMT4">
              <p:embed/>
            </p:oleObj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8229600" y="3810000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(8)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990600"/>
            <a:ext cx="50292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28600" y="5352871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Fig.2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the collapse begins with zero velocity at </a:t>
            </a:r>
            <a:r>
              <a:rPr lang="en-US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b="1" i="1" baseline="-25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R</a:t>
            </a:r>
            <a:r>
              <a:rPr lang="en-US" sz="2400" b="1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on a system at infinity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" y="304800"/>
            <a:ext cx="51940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Plot of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against       in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fig.2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fig.3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447800" y="114300"/>
          <a:ext cx="457200" cy="571500"/>
        </p:xfrm>
        <a:graphic>
          <a:graphicData uri="http://schemas.openxmlformats.org/presentationml/2006/ole">
            <p:oleObj spid="_x0000_s33793" name="Equation" r:id="rId4" imgW="152280" imgH="279360" progId="Equation.DSMT4">
              <p:embed/>
            </p:oleObj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2971800" y="381000"/>
          <a:ext cx="304800" cy="304800"/>
        </p:xfrm>
        <a:graphic>
          <a:graphicData uri="http://schemas.openxmlformats.org/presentationml/2006/ole">
            <p:oleObj spid="_x0000_s33794" name="Equation" r:id="rId5" imgW="152280" imgH="1648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533400"/>
            <a:ext cx="8763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ε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 c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 gravitational bound particles. With </a:t>
            </a:r>
            <a:r>
              <a:rPr lang="el-GR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ε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&lt; c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all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solutions are positive and 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b="1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&gt;R</a:t>
            </a:r>
            <a:r>
              <a:rPr lang="en-US" sz="2400" b="1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&gt;R</a:t>
            </a:r>
            <a:r>
              <a:rPr lang="en-US" sz="2400" b="1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&gt;R</a:t>
            </a:r>
            <a:r>
              <a:rPr lang="en-US" sz="2400" b="1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&gt;0</a:t>
            </a:r>
            <a:endParaRPr lang="en-US" sz="2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265" name="Object 1"/>
          <p:cNvGraphicFramePr>
            <a:graphicFrameLocks noChangeAspect="1"/>
          </p:cNvGraphicFramePr>
          <p:nvPr/>
        </p:nvGraphicFramePr>
        <p:xfrm>
          <a:off x="350520" y="1447800"/>
          <a:ext cx="8564880" cy="685800"/>
        </p:xfrm>
        <a:graphic>
          <a:graphicData uri="http://schemas.openxmlformats.org/presentationml/2006/ole">
            <p:oleObj spid="_x0000_s11296" r:id="rId3" imgW="5359400" imgH="419100" progId="Equation.DSMT4">
              <p:embed/>
            </p:oleObj>
          </a:graphicData>
        </a:graphic>
      </p:graphicFrame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420688" y="2971800"/>
          <a:ext cx="5908675" cy="1219200"/>
        </p:xfrm>
        <a:graphic>
          <a:graphicData uri="http://schemas.openxmlformats.org/presentationml/2006/ole">
            <p:oleObj spid="_x0000_s11297" name="Equation" r:id="rId4" imgW="3695400" imgH="7617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28600"/>
            <a:ext cx="90120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When R decreases and approaches 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= R</a:t>
            </a:r>
            <a:r>
              <a:rPr lang="en-US" sz="2400" b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asymptotically, then 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 → ∞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So an observer see the star contracts to at most to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= R</a:t>
            </a:r>
            <a:r>
              <a:rPr lang="en-US" sz="2400" b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but no further.</a:t>
            </a:r>
          </a:p>
          <a:p>
            <a:pPr algn="just"/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However from the point of view of an observer on the surface of the star, the relevant time variable is proper time along a radical geodesic, so we use</a:t>
            </a:r>
          </a:p>
          <a:p>
            <a:pPr algn="just"/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41" name="Object 1"/>
          <p:cNvGraphicFramePr>
            <a:graphicFrameLocks noChangeAspect="1"/>
          </p:cNvGraphicFramePr>
          <p:nvPr/>
        </p:nvGraphicFramePr>
        <p:xfrm>
          <a:off x="1352909" y="2667000"/>
          <a:ext cx="5962291" cy="990600"/>
        </p:xfrm>
        <a:graphic>
          <a:graphicData uri="http://schemas.openxmlformats.org/presentationml/2006/ole">
            <p:oleObj spid="_x0000_s10272" r:id="rId3" imgW="3035300" imgH="495300" progId="Equation.DSMT4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772400" y="2895600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(9)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0" y="3886200"/>
            <a:ext cx="22549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rewrite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(8)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as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43" name="Object 3"/>
          <p:cNvGraphicFramePr>
            <a:graphicFrameLocks noChangeAspect="1"/>
          </p:cNvGraphicFramePr>
          <p:nvPr/>
        </p:nvGraphicFramePr>
        <p:xfrm>
          <a:off x="1447800" y="4648200"/>
          <a:ext cx="5412922" cy="990600"/>
        </p:xfrm>
        <a:graphic>
          <a:graphicData uri="http://schemas.openxmlformats.org/presentationml/2006/ole">
            <p:oleObj spid="_x0000_s10273" r:id="rId4" imgW="2921000" imgH="533400" progId="Equation.DSMT4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696200" y="4800600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(10)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609600"/>
            <a:ext cx="533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81000" y="5135940"/>
            <a:ext cx="838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Fig3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The collapse begins with a velocity different from zero at a certain radius on a system at infinity. Surface of the star falls from 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b="1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throught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b="1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and to 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b="1" i="1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in finite proper time. 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480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METRIC OF SPACE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TIME OF THE WHITE – BLACK HOLE IN MODIFIED EDINGTON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FINKELSTEIN COORDINATES 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0" y="1531203"/>
            <a:ext cx="48428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We rewrite the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metric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as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follows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193" name="Object 1"/>
          <p:cNvGraphicFramePr>
            <a:graphicFrameLocks noChangeAspect="1"/>
          </p:cNvGraphicFramePr>
          <p:nvPr/>
        </p:nvGraphicFramePr>
        <p:xfrm>
          <a:off x="1276709" y="2286000"/>
          <a:ext cx="6343291" cy="1066800"/>
        </p:xfrm>
        <a:graphic>
          <a:graphicData uri="http://schemas.openxmlformats.org/presentationml/2006/ole">
            <p:oleObj spid="_x0000_s8240" name="Equation" r:id="rId3" imgW="3340100" imgH="495300" progId="Equation.DSMT4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771987" y="2586335"/>
            <a:ext cx="6862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(11)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0" y="3424535"/>
            <a:ext cx="9821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where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1219200" y="4038600"/>
          <a:ext cx="5791200" cy="1143000"/>
        </p:xfrm>
        <a:graphic>
          <a:graphicData uri="http://schemas.openxmlformats.org/presentationml/2006/ole">
            <p:oleObj spid="_x0000_s8241" r:id="rId4" imgW="2273300" imgH="520700" progId="Equation.DSMT4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760573" y="4415135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(12)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14287" y="5265003"/>
            <a:ext cx="49798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We define a new coordinate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by   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197" name="Object 5"/>
          <p:cNvGraphicFramePr>
            <a:graphicFrameLocks noChangeAspect="1"/>
          </p:cNvGraphicFramePr>
          <p:nvPr/>
        </p:nvGraphicFramePr>
        <p:xfrm>
          <a:off x="3048000" y="5867400"/>
          <a:ext cx="1905000" cy="609600"/>
        </p:xfrm>
        <a:graphic>
          <a:graphicData uri="http://schemas.openxmlformats.org/presentationml/2006/ole">
            <p:oleObj spid="_x0000_s8242" name="Equation" r:id="rId5" imgW="583693" imgH="215713" progId="Equation.DSMT4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7772400" y="6091535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(13)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/>
        </p:nvGraphicFramePr>
        <p:xfrm>
          <a:off x="4572000" y="5388429"/>
          <a:ext cx="381000" cy="326571"/>
        </p:xfrm>
        <a:graphic>
          <a:graphicData uri="http://schemas.openxmlformats.org/presentationml/2006/ole">
            <p:oleObj spid="_x0000_s8243" name="Equation" r:id="rId6" imgW="114120" imgH="13968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533400"/>
            <a:ext cx="23823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(9)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becomes 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169" name="Object 1"/>
          <p:cNvGraphicFramePr>
            <a:graphicFrameLocks noChangeAspect="1"/>
          </p:cNvGraphicFramePr>
          <p:nvPr/>
        </p:nvGraphicFramePr>
        <p:xfrm>
          <a:off x="1022231" y="1905000"/>
          <a:ext cx="6597769" cy="990600"/>
        </p:xfrm>
        <a:graphic>
          <a:graphicData uri="http://schemas.openxmlformats.org/presentationml/2006/ole">
            <p:oleObj spid="_x0000_s7184" name="Equation" r:id="rId3" imgW="3365500" imgH="495300" progId="Equation.DSMT4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836773" y="2129135"/>
            <a:ext cx="6976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(14)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600" y="3429000"/>
            <a:ext cx="8458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 is the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Schwarzschild – like metric in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modified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Eddington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Finkenstein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coordinates, it has only the singularity at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= 0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256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8600" y="609600"/>
            <a:ext cx="86868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5240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METRIC OF SPACE – TIME OF THE WHITE – BLACK HOLE IN MODIFIED KRUSKAL –SZEKERES COORDINATES. 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1295400"/>
            <a:ext cx="701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From the metric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(9)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we define the new coordinates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145" name="Object 1"/>
          <p:cNvGraphicFramePr>
            <a:graphicFrameLocks noChangeAspect="1"/>
          </p:cNvGraphicFramePr>
          <p:nvPr/>
        </p:nvGraphicFramePr>
        <p:xfrm>
          <a:off x="2057400" y="1828800"/>
          <a:ext cx="3630168" cy="762000"/>
        </p:xfrm>
        <a:graphic>
          <a:graphicData uri="http://schemas.openxmlformats.org/presentationml/2006/ole">
            <p:oleObj spid="_x0000_s6193" name="Equation" r:id="rId3" imgW="1206360" imgH="241200" progId="Equation.DSMT4">
              <p:embed/>
            </p:oleObj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989173" y="2057400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(15)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2819400"/>
            <a:ext cx="15969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and obtain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1143000" y="3505200"/>
          <a:ext cx="6629400" cy="1066800"/>
        </p:xfrm>
        <a:graphic>
          <a:graphicData uri="http://schemas.openxmlformats.org/presentationml/2006/ole">
            <p:oleObj spid="_x0000_s6194" r:id="rId4" imgW="3390900" imgH="495300" progId="Equation.DSMT4">
              <p:embed/>
            </p:oleObj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001000" y="3805535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(16)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4572000"/>
            <a:ext cx="51081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We again define new coordinates        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150" name="Object 6"/>
          <p:cNvGraphicFramePr>
            <a:graphicFrameLocks noChangeAspect="1"/>
          </p:cNvGraphicFramePr>
          <p:nvPr/>
        </p:nvGraphicFramePr>
        <p:xfrm>
          <a:off x="2743200" y="5029200"/>
          <a:ext cx="3276600" cy="1447800"/>
        </p:xfrm>
        <a:graphic>
          <a:graphicData uri="http://schemas.openxmlformats.org/presentationml/2006/ole">
            <p:oleObj spid="_x0000_s6195" r:id="rId5" imgW="1041400" imgH="508000" progId="Equation.DSMT4">
              <p:embed/>
            </p:oleObj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001000" y="5257800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(17)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76301" y="304800"/>
            <a:ext cx="34050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70200" algn="ctr"/>
                <a:tab pos="5727700" algn="r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The metric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(14)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becomes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485955" y="838200"/>
          <a:ext cx="7591245" cy="838200"/>
        </p:xfrm>
        <a:graphic>
          <a:graphicData uri="http://schemas.openxmlformats.org/presentationml/2006/ole">
            <p:oleObj spid="_x0000_s5171" r:id="rId3" imgW="4572000" imgH="495300" progId="Equation.DSMT4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41573" y="986135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(18)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75914" y="1671935"/>
            <a:ext cx="14766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70200" algn="ctr"/>
                <a:tab pos="5727700" algn="r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Arial" pitchFamily="34" charset="0"/>
                <a:cs typeface="Times New Roman" pitchFamily="18" charset="0"/>
              </a:rPr>
              <a:t>and again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914400" y="2209800"/>
          <a:ext cx="3505200" cy="743527"/>
        </p:xfrm>
        <a:graphic>
          <a:graphicData uri="http://schemas.openxmlformats.org/presentationml/2006/ole">
            <p:oleObj spid="_x0000_s5172" name="Equation" r:id="rId4" imgW="1879600" imgH="406400" progId="Equation.DSMT4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153400" y="2209800"/>
            <a:ext cx="7745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(19) 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1000" y="3048000"/>
            <a:ext cx="23118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 metric </a:t>
            </a:r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(16)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is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0" y="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128" name="Object 8"/>
          <p:cNvGraphicFramePr>
            <a:graphicFrameLocks noChangeAspect="1"/>
          </p:cNvGraphicFramePr>
          <p:nvPr/>
        </p:nvGraphicFramePr>
        <p:xfrm>
          <a:off x="694426" y="3810000"/>
          <a:ext cx="7306574" cy="914400"/>
        </p:xfrm>
        <a:graphic>
          <a:graphicData uri="http://schemas.openxmlformats.org/presentationml/2006/ole">
            <p:oleObj spid="_x0000_s5173" name="Equation" r:id="rId5" imgW="4394200" imgH="495300" progId="Equation.DSMT4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41573" y="3962400"/>
            <a:ext cx="69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(20)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8600" y="4971871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This is the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like- Schwarzschild metric in 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modified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Kruskal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Szekeres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coordinates.</a:t>
            </a:r>
          </a:p>
          <a:p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304800" y="609600"/>
            <a:ext cx="838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modified </a:t>
            </a:r>
            <a:r>
              <a:rPr lang="en-US" sz="24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Kruskal-Szekeres</a:t>
            </a:r>
            <a:r>
              <a:rPr lang="en-US" sz="2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coordinates (T,R)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hyperbols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/>
        </p:nvGraphicFramePr>
        <p:xfrm>
          <a:off x="533400" y="1447800"/>
          <a:ext cx="2438400" cy="508000"/>
        </p:xfrm>
        <a:graphic>
          <a:graphicData uri="http://schemas.openxmlformats.org/presentationml/2006/ole">
            <p:oleObj spid="_x0000_s4127" name="Equation" r:id="rId3" imgW="990360" imgH="203040" progId="Equation.DSMT4">
              <p:embed/>
            </p:oleObj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/>
        </p:nvGraphicFramePr>
        <p:xfrm>
          <a:off x="4343400" y="1447800"/>
          <a:ext cx="1524000" cy="533400"/>
        </p:xfrm>
        <a:graphic>
          <a:graphicData uri="http://schemas.openxmlformats.org/presentationml/2006/ole">
            <p:oleObj spid="_x0000_s4129" name="Equation" r:id="rId4" imgW="647640" imgH="203040" progId="Equation.DSMT4">
              <p:embed/>
            </p:oleObj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/>
        </p:nvGraphicFramePr>
        <p:xfrm>
          <a:off x="558800" y="2667000"/>
          <a:ext cx="1651000" cy="457200"/>
        </p:xfrm>
        <a:graphic>
          <a:graphicData uri="http://schemas.openxmlformats.org/presentationml/2006/ole">
            <p:oleObj spid="_x0000_s4131" name="Equation" r:id="rId5" imgW="736560" imgH="203040" progId="Equation.DSMT4">
              <p:embed/>
            </p:oleObj>
          </a:graphicData>
        </a:graphic>
      </p:graphicFrame>
      <p:graphicFrame>
        <p:nvGraphicFramePr>
          <p:cNvPr id="4132" name="Object 36"/>
          <p:cNvGraphicFramePr>
            <a:graphicFrameLocks noChangeAspect="1"/>
          </p:cNvGraphicFramePr>
          <p:nvPr/>
        </p:nvGraphicFramePr>
        <p:xfrm>
          <a:off x="3657600" y="2590800"/>
          <a:ext cx="1524000" cy="533400"/>
        </p:xfrm>
        <a:graphic>
          <a:graphicData uri="http://schemas.openxmlformats.org/presentationml/2006/ole">
            <p:oleObj spid="_x0000_s4132" name="Equation" r:id="rId6" imgW="495000" imgH="203040" progId="Equation.DSMT4">
              <p:embed/>
            </p:oleObj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3048000" y="1524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defines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362200" y="266700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defines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43600" y="1519535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and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Discussion</a:t>
            </a:r>
            <a:endParaRPr lang="en-US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5410200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White – black hole is a new object in the Vector model for gravitational field, it appears after black hole disappears with special gravitational shift: first, red shift is very high then blue shift.</a:t>
            </a:r>
          </a:p>
          <a:p>
            <a:pPr>
              <a:buFont typeface="Arial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What is the white- black hole ? Where is it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Font typeface="Arial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There are two the minimum and three maximum velocities of </a:t>
            </a:r>
            <a:r>
              <a:rPr lang="en-US" sz="2400" b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collapse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when it is looked from infinity.</a:t>
            </a: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Schwarzschild - like metric 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modified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Kruskal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Szekeres</a:t>
            </a:r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coordinates have found but the space- time diagram is very complex, we shall discuss it later.</a:t>
            </a:r>
          </a:p>
          <a:p>
            <a:pPr>
              <a:buFont typeface="Arial" charset="0"/>
              <a:buChar char="•"/>
            </a:pP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en-US" sz="2400" b="1" dirty="0" smtClean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charset="0"/>
              <a:buChar char="•"/>
            </a:pPr>
            <a:endParaRPr lang="en-US" sz="2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850642"/>
            <a:ext cx="8610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[1].Vo Van On,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 Vector Model for Gravitational Field,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Science &amp; Technology Development Journal,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4, 2006, pp.5-11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[2].Vo Van </a:t>
            </a:r>
            <a:r>
              <a:rPr lang="vi-V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An </a:t>
            </a:r>
            <a:r>
              <a:rPr lang="en-US" sz="2400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approach to the Equivalence principle and the nature of inertial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forces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Science &amp; Technology Development Journal, 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9,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5, 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2006,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pp.5-10.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[3].Vo Van </a:t>
            </a:r>
            <a:r>
              <a:rPr lang="vi-VN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An approach to three classical tests of the General theory of relativity in The vector model for gravitational field ,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Science &amp; Technology Development Journal, 10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3, 2007, pp.5-11. </a:t>
            </a:r>
          </a:p>
          <a:p>
            <a:pPr lvl="0"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[4]. Vo Van On,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Some Interesting Consequences from Newton’ s Modiﬁed Expression of Gravitational Force in the Vector Model for Gravitational Field, Proceeding of National Conference on Theoretical Physics-2009, pp. 84-86.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838200"/>
            <a:ext cx="8610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[5].Vo Van On,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Some interesting properties of white hole in the vector model for gravitational field,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Proceeding of the 36</a:t>
            </a:r>
            <a:r>
              <a:rPr lang="en-US" sz="2400" baseline="30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national conference on theoretical physics,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Nhon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August 1-4, 2011, pp. 56-61.</a:t>
            </a:r>
          </a:p>
          <a:p>
            <a:pPr lvl="0"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[6].Vo Van On,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The spherically symmetric pressure free collapse of the white – black hole, Journal of Earth Science and Engineering,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3, 2013, pp. 207-212.</a:t>
            </a:r>
          </a:p>
          <a:p>
            <a:pPr lvl="0"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[7]. Sean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Carrol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Spacetime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and Geometry – An introduction to general relativity,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by Addition Wesley,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Inc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2003.</a:t>
            </a:r>
          </a:p>
          <a:p>
            <a:pPr lvl="0" algn="just"/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[8].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S.Weinberg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Gravitation and Cosmology : Principles and Applications of General Theory of Relativity, 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By John Wiley Sons, Inc, 1972.</a:t>
            </a:r>
          </a:p>
          <a:p>
            <a:pPr algn="just"/>
            <a:endParaRPr lang="en-US" sz="24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90800"/>
            <a:ext cx="8458200" cy="1219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400" b="1" dirty="0" smtClean="0">
                <a:solidFill>
                  <a:srgbClr val="C00000"/>
                </a:solidFill>
              </a:rPr>
              <a:t>  THANKS FOR YOUR ATTENTION !</a:t>
            </a:r>
            <a:endParaRPr lang="en-US" sz="4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1175</Words>
  <Application>Microsoft Office PowerPoint</Application>
  <PresentationFormat>On-screen Show (4:3)</PresentationFormat>
  <Paragraphs>123</Paragraphs>
  <Slides>22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Office Theme</vt:lpstr>
      <vt:lpstr>MathType 6.0 Equation</vt:lpstr>
      <vt:lpstr>Equation</vt:lpstr>
      <vt:lpstr>Slide 1</vt:lpstr>
      <vt:lpstr>OUTLINE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Discussion</vt:lpstr>
      <vt:lpstr>Slide 20</vt:lpstr>
      <vt:lpstr>Slide 21</vt:lpstr>
      <vt:lpstr>Slide 22</vt:lpstr>
    </vt:vector>
  </TitlesOfParts>
  <Company>andongnhi.violet.vn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ANDONGNHI</dc:creator>
  <cp:lastModifiedBy>BKC</cp:lastModifiedBy>
  <cp:revision>68</cp:revision>
  <dcterms:created xsi:type="dcterms:W3CDTF">2013-07-14T00:40:30Z</dcterms:created>
  <dcterms:modified xsi:type="dcterms:W3CDTF">2013-08-01T01:59:05Z</dcterms:modified>
</cp:coreProperties>
</file>